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1069" r:id="rId6"/>
    <p:sldId id="666" r:id="rId7"/>
    <p:sldId id="367" r:id="rId8"/>
    <p:sldId id="368" r:id="rId9"/>
    <p:sldId id="943" r:id="rId10"/>
    <p:sldId id="370" r:id="rId11"/>
    <p:sldId id="944" r:id="rId12"/>
    <p:sldId id="371" r:id="rId13"/>
    <p:sldId id="372" r:id="rId14"/>
    <p:sldId id="958" r:id="rId15"/>
    <p:sldId id="373" r:id="rId16"/>
    <p:sldId id="946" r:id="rId17"/>
    <p:sldId id="375" r:id="rId18"/>
    <p:sldId id="376" r:id="rId19"/>
    <p:sldId id="377" r:id="rId20"/>
    <p:sldId id="10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6A915-C64C-49A6-BFF1-D4C948BD57B8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D93F1-2EC1-4EDE-BB5F-EF3D094B4A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584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All looked/worked great with our toy dataset, but real life data – that’s another (long) story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how much data: more data samples, more features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what type of data: numerical, categorical, text (not all numbers ?!)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missing values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different scales (large/small) numerical values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outliers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60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0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1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0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22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9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0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5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All looked/worked great with our toy dataset, but real life data – that’s another (long) story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how much data: more data samples, more features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what type of data: numerical, categorical, text (not all numbers ?!)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missing values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different scales (large/small) numerical values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outliers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1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31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FF0000"/>
                </a:solidFill>
              </a:rPr>
              <a:t>All looked/worked great with our toy dataset, but real life data – that’s another (long) story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how much data: more data samples, more features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what type of data: numerical, categorical, text (not all numbers ?!)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missing values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different scales (large/small) numerical values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FF0000"/>
                </a:solidFill>
              </a:rPr>
              <a:t>outliers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4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0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6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F6B8-E9B1-CC0B-1E24-51B6CA027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1C03B-5CF1-B064-7C9E-01945DF43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65B40-CE06-B061-DDBB-78D12002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EBB0-D98C-6EB2-EA9B-5D9E2D09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ACAA0-1163-D8F9-DD1F-ECE0B40E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44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CC2B-B731-48C6-EC01-43840429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0E988-E71E-A0D8-A3EA-1F01A431B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96007-DB6C-B74D-020A-F7EABC33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090F9-4B40-98E2-15E4-50BCDA85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C8AF7-F15C-9B19-56E3-B05FCF3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97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EEAFF5-520C-4109-48A6-A881F669D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49531-FA75-B4EA-C2C8-44718D3A3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3FD1-57C0-C6FB-DBD6-95A43A65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5D130-97F6-E6B9-7FE8-93AE6CD33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A4CF-7970-6775-5C22-B36626BC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0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349480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589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51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4A4-6E8C-53F5-056D-1285C827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DB55-16EA-355F-10D3-86DB37C89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17FAE-40EA-3657-8B09-728C9A6F9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6B9C8-507D-D074-CB17-8E9A128A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4FA6-1FA4-BC33-B626-1BA111C2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57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3ADB-57E7-AB3C-14AA-9A78EAF3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46FA-2C4D-20AB-321B-7A9C38A8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EDA8-8303-BF10-E115-EA9BE729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E68B1-6C81-A845-499A-6749B95A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048E-1379-BE62-26DD-453AADC0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84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D0FA-534F-D007-9DAD-ABD1BC22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99A7-CEBF-82C4-EC4E-B8C174D66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1D4DC-E0AF-E74C-02FD-47EA2A49B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4BB8D-6453-F07F-305D-CFB57481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98B4-664D-FB60-60AD-01E1E40B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D7DBF-AE92-3935-FE29-DF339BF1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9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26BE-02E9-F967-2B0A-922779A2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EDD22-5CE2-12D4-31C9-C308FBD9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E0000-EEDC-1D79-B780-47B042A39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47983-DA20-E19D-BED7-31C3875BC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B857F-B612-B35A-BBA4-5586C1F3A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63870-ECE1-1251-8E43-D644ED64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C5E56-7521-CB82-33B3-5743EBCB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512B7-C5CC-E635-861D-D54F1C33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0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0C79-7055-7F6A-0261-1F36EBED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A26E4-80B2-515C-4ABC-CC94DEDD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8D7D3-4251-E1BF-5B88-3195E500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BABD7-BFFB-7E5C-43D7-82A291AB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66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79AF4-C03F-C4CB-63EA-26D89300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E77A2-EB1B-4CF5-AF6F-3BFBBFC9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2830B-993E-04CF-3D26-33BEA817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6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15E0-9F3C-0496-0EB5-D28DC110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9A72-B246-3034-360C-A22A7BAA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21FE6-A0AA-D01B-8D62-666CDDF1C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E5E65-D8BE-1B8B-CA4B-F9163176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6E3C7-FA6B-2ACC-9463-C074AE66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4013B-5858-AC2C-7735-420E70AC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69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856D-D573-E50F-27FE-76305EFB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0CA27-C23F-8CA6-BE3C-27A2E7E90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DD704-7290-6FF6-BE57-DDD0879A9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A0B8-F31F-289B-6D7B-BBC612C7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BDAC9-096A-B2D4-0E7E-479BA82A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EBA90-41EF-C6A5-A455-E4713211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98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6D84A-91BD-6971-1498-205528BF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6783-7F63-8F74-9DC4-A15C9275E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1539C-275A-77CF-8C6D-90C8367EA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5B816-DBA5-4987-89BA-C32474650E1E}" type="datetimeFigureOut">
              <a:rPr lang="en-GB" smtClean="0"/>
              <a:t>18/01/2023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6E08-AB92-B0FA-4562-5FEBE8CC7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891B9-E028-FD25-4326-B1FC5D920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C708D-3F75-42DF-8364-227133B010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nltk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nltk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de/datasets/common-crawl-corpu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aws.amazon.com/de/datasets/wikipedia-xml-data/" TargetMode="External"/><Relationship Id="rId4" Type="http://schemas.openxmlformats.org/officeDocument/2006/relationships/hyperlink" Target="https://www.reddit.com/r/datasets/comments/3mg812/full_reddit_submission_corpus_now_available_200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46525F-E46B-BBBD-9BE2-2AF548B580B6}"/>
              </a:ext>
            </a:extLst>
          </p:cNvPr>
          <p:cNvSpPr txBox="1"/>
          <p:nvPr/>
        </p:nvSpPr>
        <p:spPr>
          <a:xfrm>
            <a:off x="4999337" y="3317788"/>
            <a:ext cx="219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HARUG! 2023-01-18</a:t>
            </a:r>
          </a:p>
          <a:p>
            <a:pPr algn="ctr"/>
            <a:r>
              <a:rPr lang="en-GB" dirty="0"/>
              <a:t>Ed Harris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1B5918C4-731A-209A-DC08-CAF5AAB9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9" y="402174"/>
            <a:ext cx="1749896" cy="202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BD559-D38F-B4C0-32C2-5987B61DB75B}"/>
              </a:ext>
            </a:extLst>
          </p:cNvPr>
          <p:cNvSpPr txBox="1"/>
          <p:nvPr/>
        </p:nvSpPr>
        <p:spPr>
          <a:xfrm>
            <a:off x="3022338" y="1764430"/>
            <a:ext cx="61473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Natural Language Processing</a:t>
            </a:r>
          </a:p>
          <a:p>
            <a:pPr algn="ctr"/>
            <a:r>
              <a:rPr lang="en-GB" sz="4000" dirty="0"/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372751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93F-7863-FA40-BB26-9F896F54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A9D2-6B8E-104C-89F2-719E9813256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1014"/>
            <a:r>
              <a:rPr lang="en-US" sz="2800" b="1" dirty="0"/>
              <a:t>Stop words: </a:t>
            </a:r>
            <a:r>
              <a:rPr lang="en-US" sz="2800" dirty="0"/>
              <a:t>Some words that</a:t>
            </a:r>
            <a:r>
              <a:rPr lang="en-US" sz="2800" b="1" dirty="0"/>
              <a:t> frequently</a:t>
            </a:r>
            <a:r>
              <a:rPr lang="en-US" sz="2800" dirty="0"/>
              <a:t> </a:t>
            </a:r>
            <a:r>
              <a:rPr lang="en-US" sz="2800" b="1" dirty="0"/>
              <a:t>appear</a:t>
            </a:r>
            <a:r>
              <a:rPr lang="en-US" sz="2800" dirty="0"/>
              <a:t> in texts, but they </a:t>
            </a:r>
            <a:r>
              <a:rPr lang="en-US" sz="2800" b="1" dirty="0"/>
              <a:t>don’t contribute too much to the overall meaning</a:t>
            </a:r>
            <a:r>
              <a:rPr lang="en-US" sz="2800" dirty="0"/>
              <a:t>.</a:t>
            </a:r>
          </a:p>
          <a:p>
            <a:pPr marL="478214" indent="-457200">
              <a:buFont typeface="Arial" panose="020B0604020202020204" pitchFamily="34" charset="0"/>
              <a:buChar char="•"/>
            </a:pPr>
            <a:r>
              <a:rPr lang="en-US" sz="2800" dirty="0"/>
              <a:t>Common stop words: “a”, “the”, “so”, “is”, “it”, “at”, “in”, “this”, “there”, “that”, “my”</a:t>
            </a:r>
          </a:p>
          <a:p>
            <a:pPr marL="478214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  <a:p>
            <a:pPr marL="21014"/>
            <a:endParaRPr lang="en-US" sz="24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BE79CD-C991-D742-961B-BBDDA5B550CA}"/>
              </a:ext>
            </a:extLst>
          </p:cNvPr>
          <p:cNvGraphicFramePr>
            <a:graphicFrameLocks noGrp="1"/>
          </p:cNvGraphicFramePr>
          <p:nvPr/>
        </p:nvGraphicFramePr>
        <p:xfrm>
          <a:off x="1264008" y="3728184"/>
          <a:ext cx="10431114" cy="1322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61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Original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entence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Without stop words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“There is a tree near the house”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4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“tree near house”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3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93F-7863-FA40-BB26-9F896F54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A9D2-6B8E-104C-89F2-719E9813256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1014"/>
            <a:r>
              <a:rPr lang="en-US" sz="2800" b="1" dirty="0"/>
              <a:t>Stop words: </a:t>
            </a:r>
            <a:r>
              <a:rPr lang="en-US" sz="2800" dirty="0"/>
              <a:t>Some words that</a:t>
            </a:r>
            <a:r>
              <a:rPr lang="en-US" sz="2800" b="1" dirty="0"/>
              <a:t> frequently</a:t>
            </a:r>
            <a:r>
              <a:rPr lang="en-US" sz="2800" dirty="0"/>
              <a:t> </a:t>
            </a:r>
            <a:r>
              <a:rPr lang="en-US" sz="2800" b="1" dirty="0"/>
              <a:t>appear</a:t>
            </a:r>
            <a:r>
              <a:rPr lang="en-US" sz="2800" dirty="0"/>
              <a:t> in texts, but they </a:t>
            </a:r>
            <a:r>
              <a:rPr lang="en-US" sz="2800" b="1" dirty="0"/>
              <a:t>don’t contribute too much to the overall meaning</a:t>
            </a:r>
            <a:r>
              <a:rPr lang="en-US" sz="2800" dirty="0"/>
              <a:t>.</a:t>
            </a:r>
          </a:p>
          <a:p>
            <a:pPr marL="478214" indent="-457200">
              <a:buFont typeface="Arial" panose="020B0604020202020204" pitchFamily="34" charset="0"/>
              <a:buChar char="•"/>
            </a:pPr>
            <a:r>
              <a:rPr lang="en-US" sz="2800" dirty="0"/>
              <a:t>Common stop words: </a:t>
            </a:r>
            <a:r>
              <a:rPr lang="en-US" sz="2800" dirty="0">
                <a:solidFill>
                  <a:schemeClr val="accent4"/>
                </a:solidFill>
              </a:rPr>
              <a:t>“a”, “the”, “so”, “is”, “it”, “at”, “in”, “this”, “there”, “that”, “my”</a:t>
            </a:r>
          </a:p>
          <a:p>
            <a:pPr marL="478214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Example</a:t>
            </a:r>
            <a:r>
              <a:rPr lang="en-US" sz="2800" dirty="0"/>
              <a:t>:</a:t>
            </a:r>
          </a:p>
          <a:p>
            <a:pPr marL="21014"/>
            <a:endParaRPr lang="en-US" sz="24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BE79CD-C991-D742-961B-BBDDA5B550CA}"/>
              </a:ext>
            </a:extLst>
          </p:cNvPr>
          <p:cNvGraphicFramePr>
            <a:graphicFrameLocks noGrp="1"/>
          </p:cNvGraphicFramePr>
          <p:nvPr/>
        </p:nvGraphicFramePr>
        <p:xfrm>
          <a:off x="1264008" y="3728184"/>
          <a:ext cx="10431114" cy="1322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61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Original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entence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Without stop words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“There is a tree near the house”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4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“tree near house”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69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93F-7863-FA40-BB26-9F896F54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A9D2-6B8E-104C-89F2-719E9813256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400" dirty="0"/>
              <a:t>Stop words from the Natural Language Tool Kit (NLTK)* library: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2AD5E-475A-F347-90A2-B56724B5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7" y="1884481"/>
            <a:ext cx="11471746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14DF7-86F1-2741-8D8F-752BEE7819D1}"/>
              </a:ext>
            </a:extLst>
          </p:cNvPr>
          <p:cNvSpPr/>
          <p:nvPr/>
        </p:nvSpPr>
        <p:spPr>
          <a:xfrm>
            <a:off x="1939244" y="4493991"/>
            <a:ext cx="83135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Assume, we have a text classification problem: A product review is positive or negative.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Is this a good stop words list for this problem?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FB708-4C00-8A44-9B3F-6002F4FF145E}"/>
              </a:ext>
            </a:extLst>
          </p:cNvPr>
          <p:cNvSpPr/>
          <p:nvPr/>
        </p:nvSpPr>
        <p:spPr>
          <a:xfrm>
            <a:off x="631144" y="5652070"/>
            <a:ext cx="19800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4"/>
              </a:rPr>
              <a:t>https://www.nltk.org/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76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93F-7863-FA40-BB26-9F896F54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A9D2-6B8E-104C-89F2-719E9813256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400" dirty="0"/>
              <a:t>Stop words from the Natural Language Tool Kit (NLTK)* library: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2AD5E-475A-F347-90A2-B56724B5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7" y="1884481"/>
            <a:ext cx="11471746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14DF7-86F1-2741-8D8F-752BEE7819D1}"/>
              </a:ext>
            </a:extLst>
          </p:cNvPr>
          <p:cNvSpPr/>
          <p:nvPr/>
        </p:nvSpPr>
        <p:spPr>
          <a:xfrm>
            <a:off x="1939244" y="4493991"/>
            <a:ext cx="83135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Assume, we have a text classification problem: A product review is positive or negative.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Is this a good stop words list for this problem? </a:t>
            </a:r>
            <a:r>
              <a:rPr lang="en-US" sz="2400" b="1" dirty="0">
                <a:solidFill>
                  <a:schemeClr val="accent4"/>
                </a:solidFill>
              </a:rPr>
              <a:t>NO</a:t>
            </a:r>
            <a:r>
              <a:rPr lang="en-US" sz="24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FB708-4C00-8A44-9B3F-6002F4FF145E}"/>
              </a:ext>
            </a:extLst>
          </p:cNvPr>
          <p:cNvSpPr/>
          <p:nvPr/>
        </p:nvSpPr>
        <p:spPr>
          <a:xfrm>
            <a:off x="631144" y="5652070"/>
            <a:ext cx="19800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</a:t>
            </a:r>
            <a:r>
              <a:rPr lang="en-US" dirty="0">
                <a:hlinkClick r:id="rId4"/>
              </a:rPr>
              <a:t>https://www.nltk.org/</a:t>
            </a:r>
            <a:r>
              <a:rPr lang="en-US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7D7164-588A-FE4C-94B4-FB685DD41062}"/>
              </a:ext>
            </a:extLst>
          </p:cNvPr>
          <p:cNvCxnSpPr>
            <a:cxnSpLocks/>
          </p:cNvCxnSpPr>
          <p:nvPr/>
        </p:nvCxnSpPr>
        <p:spPr>
          <a:xfrm>
            <a:off x="417594" y="4482840"/>
            <a:ext cx="630659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E3E609-CA08-E344-97BF-3BAB82A02808}"/>
              </a:ext>
            </a:extLst>
          </p:cNvPr>
          <p:cNvCxnSpPr>
            <a:cxnSpLocks/>
          </p:cNvCxnSpPr>
          <p:nvPr/>
        </p:nvCxnSpPr>
        <p:spPr>
          <a:xfrm>
            <a:off x="417594" y="4278401"/>
            <a:ext cx="11123918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0CB8FD-8F8A-CB48-893F-E0E383D1F73A}"/>
              </a:ext>
            </a:extLst>
          </p:cNvPr>
          <p:cNvCxnSpPr>
            <a:cxnSpLocks/>
          </p:cNvCxnSpPr>
          <p:nvPr/>
        </p:nvCxnSpPr>
        <p:spPr>
          <a:xfrm>
            <a:off x="417594" y="4077679"/>
            <a:ext cx="11123918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B3D104-0295-914C-B867-96C75CFA58AC}"/>
              </a:ext>
            </a:extLst>
          </p:cNvPr>
          <p:cNvCxnSpPr>
            <a:cxnSpLocks/>
          </p:cNvCxnSpPr>
          <p:nvPr/>
        </p:nvCxnSpPr>
        <p:spPr>
          <a:xfrm>
            <a:off x="7727795" y="3888109"/>
            <a:ext cx="40268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D3C6E7-B263-1746-BC99-4F3FDE1186F3}"/>
              </a:ext>
            </a:extLst>
          </p:cNvPr>
          <p:cNvCxnSpPr>
            <a:cxnSpLocks/>
          </p:cNvCxnSpPr>
          <p:nvPr/>
        </p:nvCxnSpPr>
        <p:spPr>
          <a:xfrm>
            <a:off x="10979025" y="3683670"/>
            <a:ext cx="44354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DADF2-06BC-C346-A1E3-14F12FC6267C}"/>
              </a:ext>
            </a:extLst>
          </p:cNvPr>
          <p:cNvCxnSpPr>
            <a:cxnSpLocks/>
          </p:cNvCxnSpPr>
          <p:nvPr/>
        </p:nvCxnSpPr>
        <p:spPr>
          <a:xfrm>
            <a:off x="408951" y="3888109"/>
            <a:ext cx="443541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3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B315-3B20-D149-8151-02BE6E6C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B1D3-EA0B-8644-878F-70BB9A1681A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dirty="0"/>
              <a:t>Set of rules to slice a string to a substring that usually refers to a more general meaning.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The goal is to remove word affixes (particularly suffixes) such as “s”, “es”, “</a:t>
            </a:r>
            <a:r>
              <a:rPr lang="en-US" sz="2800" dirty="0" err="1"/>
              <a:t>ing</a:t>
            </a:r>
            <a:r>
              <a:rPr lang="en-US" sz="2800" dirty="0"/>
              <a:t>”, “ed”, etc.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“play</a:t>
            </a:r>
            <a:r>
              <a:rPr lang="en-US" b="1" dirty="0">
                <a:solidFill>
                  <a:schemeClr val="accent4"/>
                </a:solidFill>
              </a:rPr>
              <a:t>ing</a:t>
            </a:r>
            <a:r>
              <a:rPr lang="en-US" dirty="0"/>
              <a:t>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“play</a:t>
            </a:r>
            <a:r>
              <a:rPr lang="en-US" b="1" dirty="0">
                <a:solidFill>
                  <a:schemeClr val="accent4"/>
                </a:solidFill>
              </a:rPr>
              <a:t>ed</a:t>
            </a:r>
            <a:r>
              <a:rPr lang="en-US" dirty="0"/>
              <a:t>”                       “play”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”play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The issue: It doesn’t usually work with irregular forms such as irregular verbs: </a:t>
            </a:r>
            <a:r>
              <a:rPr lang="en-US" sz="2800" b="1" dirty="0"/>
              <a:t>“taught”</a:t>
            </a:r>
            <a:r>
              <a:rPr lang="en-US" sz="2800" dirty="0"/>
              <a:t>, </a:t>
            </a:r>
            <a:r>
              <a:rPr lang="en-US" sz="2800" b="1" dirty="0"/>
              <a:t>“brought”</a:t>
            </a:r>
            <a:r>
              <a:rPr lang="en-US" sz="2800" dirty="0"/>
              <a:t>, etc.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AF2D7E-3F37-A845-BECA-07899D3167FC}"/>
              </a:ext>
            </a:extLst>
          </p:cNvPr>
          <p:cNvGrpSpPr/>
          <p:nvPr/>
        </p:nvGrpSpPr>
        <p:grpSpPr>
          <a:xfrm>
            <a:off x="3100173" y="3175685"/>
            <a:ext cx="1397686" cy="629165"/>
            <a:chOff x="3149600" y="3175000"/>
            <a:chExt cx="1598930" cy="67310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41EB6BF-B862-AF4D-85AC-A9F71DCF0265}"/>
                </a:ext>
              </a:extLst>
            </p:cNvPr>
            <p:cNvCxnSpPr>
              <a:cxnSpLocks/>
            </p:cNvCxnSpPr>
            <p:nvPr/>
          </p:nvCxnSpPr>
          <p:spPr>
            <a:xfrm>
              <a:off x="3340100" y="3175000"/>
              <a:ext cx="1408430" cy="346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05AE6A-E8C9-2E49-8DCA-3CE958C05BE7}"/>
                </a:ext>
              </a:extLst>
            </p:cNvPr>
            <p:cNvCxnSpPr/>
            <p:nvPr/>
          </p:nvCxnSpPr>
          <p:spPr>
            <a:xfrm>
              <a:off x="3251200" y="3521710"/>
              <a:ext cx="14973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8925EC-0AE4-AC49-A0A5-4928BDEE7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600" y="3521710"/>
              <a:ext cx="1598930" cy="3263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49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B315-3B20-D149-8151-02BE6E6C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B1D3-EA0B-8644-878F-70BB9A1681A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Similar to stemming, but </a:t>
            </a:r>
            <a:r>
              <a:rPr lang="en-US" sz="2800" b="1" dirty="0"/>
              <a:t>more advanced</a:t>
            </a:r>
            <a:r>
              <a:rPr lang="en-US" sz="2800" dirty="0"/>
              <a:t>. It uses a </a:t>
            </a:r>
            <a:r>
              <a:rPr lang="en-US" sz="2800" b="1" dirty="0"/>
              <a:t>look-up dictionary</a:t>
            </a:r>
            <a:r>
              <a:rPr lang="en-US" sz="2800" dirty="0"/>
              <a:t>.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Handles more situations and usually works better than stemming.</a:t>
            </a:r>
            <a:endParaRPr lang="en-US" sz="32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“taught”                                                -”am”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“teaching”                 “teach”                -”is”                   “be”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“teaches”                                              -“are”</a:t>
            </a:r>
            <a:endParaRPr lang="en-US" sz="2600" dirty="0"/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For the best results, correct word position tags should be provided: “adjective”, “noun”, “verb”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DEC6B-309E-17F6-CA9D-54DE0D6E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35" y="2379343"/>
            <a:ext cx="1090948" cy="762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A8D4AA-DB2F-72C7-4AE8-1E39E8E25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72" y="2433647"/>
            <a:ext cx="1177283" cy="6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1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D45F-80D1-8B47-BABB-7176CFCB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vs. Lemmatization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ED9A-B4FE-7942-A669-52B6865D3C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Summary: </a:t>
            </a:r>
            <a:r>
              <a:rPr lang="en-US" b="1" dirty="0"/>
              <a:t>lemmatization</a:t>
            </a:r>
            <a:r>
              <a:rPr lang="en-US" dirty="0"/>
              <a:t> is a more complex method and usually works better. E.g.,</a:t>
            </a:r>
          </a:p>
          <a:p>
            <a:endParaRPr lang="en-US" b="1" dirty="0"/>
          </a:p>
          <a:p>
            <a:r>
              <a:rPr lang="en-US" b="1" dirty="0"/>
              <a:t>Original sentence: </a:t>
            </a:r>
            <a:r>
              <a:rPr lang="en-US" dirty="0"/>
              <a:t>"the children are playing outside. the weather was better yesterday."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Stemming</a:t>
            </a:r>
            <a:r>
              <a:rPr lang="en-US" dirty="0"/>
              <a:t> =&gt; “the children are </a:t>
            </a:r>
            <a:r>
              <a:rPr lang="en-US" b="1" dirty="0">
                <a:solidFill>
                  <a:schemeClr val="accent4"/>
                </a:solidFill>
              </a:rPr>
              <a:t>play</a:t>
            </a:r>
            <a:r>
              <a:rPr lang="en-US" dirty="0"/>
              <a:t> outside. the weather was better yesterday”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Lemmatization</a:t>
            </a:r>
            <a:r>
              <a:rPr lang="en-US" dirty="0"/>
              <a:t> =&gt; “the </a:t>
            </a:r>
            <a:r>
              <a:rPr lang="en-US" b="1" dirty="0">
                <a:solidFill>
                  <a:schemeClr val="accent4"/>
                </a:solidFill>
              </a:rPr>
              <a:t>child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play</a:t>
            </a:r>
            <a:r>
              <a:rPr lang="en-US" dirty="0"/>
              <a:t> outside. the weather </a:t>
            </a:r>
            <a:r>
              <a:rPr lang="en-US" b="1" dirty="0">
                <a:solidFill>
                  <a:schemeClr val="accent4"/>
                </a:solidFill>
              </a:rPr>
              <a:t>be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good</a:t>
            </a:r>
            <a:r>
              <a:rPr lang="en-US" dirty="0"/>
              <a:t> yesterday”</a:t>
            </a:r>
          </a:p>
        </p:txBody>
      </p:sp>
    </p:spTree>
    <p:extLst>
      <p:ext uri="{BB962C8B-B14F-4D97-AF65-F5344CB8AC3E}">
        <p14:creationId xmlns:p14="http://schemas.microsoft.com/office/powerpoint/2010/main" val="339500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DF24-6594-2640-9499-B31D9BF7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 Processing – Hands-on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58B2-479F-3E4D-96E7-D0B5BE71E2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Exercise: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text cleaning processes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Stop words removal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Stemming, Lemmatization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5F3BD-DC82-9C4D-8EF2-839FABACE5C4}"/>
              </a:ext>
            </a:extLst>
          </p:cNvPr>
          <p:cNvSpPr/>
          <p:nvPr/>
        </p:nvSpPr>
        <p:spPr>
          <a:xfrm>
            <a:off x="4525275" y="4613893"/>
            <a:ext cx="5781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MLA_NLP_EH1_Text_Process.ipynb</a:t>
            </a:r>
          </a:p>
        </p:txBody>
      </p:sp>
      <p:pic>
        <p:nvPicPr>
          <p:cNvPr id="2050" name="Picture 2" descr="Cheat-sheet for Google Colab. In this tutorial, you will learn how to… | by  Tanu N Prabhu | Towards Data Science">
            <a:extLst>
              <a:ext uri="{FF2B5EF4-FFF2-40B4-BE49-F238E27FC236}">
                <a16:creationId xmlns:a16="http://schemas.microsoft.com/office/drawing/2014/main" id="{0933D558-7CCE-3190-FA9D-3071C246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18" y="4004491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5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6CA23-4D72-9E5B-992D-2A92A0D3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98" y="720833"/>
            <a:ext cx="7502468" cy="1952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5B421-6911-B038-19B2-B6BF8B8C01B1}"/>
              </a:ext>
            </a:extLst>
          </p:cNvPr>
          <p:cNvSpPr txBox="1"/>
          <p:nvPr/>
        </p:nvSpPr>
        <p:spPr>
          <a:xfrm>
            <a:off x="5408723" y="3537960"/>
            <a:ext cx="609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https://github.com/aws-samples/aws-machine-learning-university-accelerated-nlp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6244C-0316-31BB-93C5-43CC660DED4C}"/>
              </a:ext>
            </a:extLst>
          </p:cNvPr>
          <p:cNvSpPr txBox="1"/>
          <p:nvPr/>
        </p:nvSpPr>
        <p:spPr>
          <a:xfrm>
            <a:off x="5410915" y="4767170"/>
            <a:ext cx="6094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https://www.youtube.com/channel/UC12LqyqTQYbXatYS9AA7Nuw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220B2-B839-EE50-C54B-DF82E27D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71" y="3354860"/>
            <a:ext cx="3597952" cy="219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7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Introduction to Natural Language Processing (NLP)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4731F-46A0-A825-5C69-387869A3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30" y="3429000"/>
            <a:ext cx="7502468" cy="19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5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A3A-E20A-F843-BF61-E2452CC9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NLP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875E-4776-294D-B2BA-211AACC1545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/>
              <a:t>Corpus</a:t>
            </a:r>
            <a:r>
              <a:rPr lang="en-US" sz="2800" dirty="0"/>
              <a:t>: Large collection of words or phrases - can come from different sources: documents, web sources, database</a:t>
            </a:r>
          </a:p>
          <a:p>
            <a:pPr lvl="1">
              <a:buFont typeface="Wingdings" pitchFamily="2" charset="2"/>
              <a:buChar char="§"/>
            </a:pPr>
            <a:r>
              <a:rPr lang="en-US" u="sng" dirty="0">
                <a:hlinkClick r:id="rId3"/>
              </a:rPr>
              <a:t>Common Crawl Corpus</a:t>
            </a:r>
            <a:r>
              <a:rPr lang="en-US" dirty="0"/>
              <a:t>: web crawl data composed of over 5 billion web pages (541 TB)</a:t>
            </a:r>
          </a:p>
          <a:p>
            <a:pPr lvl="1">
              <a:buFont typeface="Wingdings" pitchFamily="2" charset="2"/>
              <a:buChar char="§"/>
            </a:pPr>
            <a:r>
              <a:rPr lang="en-US" u="sng" dirty="0">
                <a:hlinkClick r:id="rId4"/>
              </a:rPr>
              <a:t>Reddit Submission Corpus</a:t>
            </a:r>
            <a:r>
              <a:rPr lang="en-US" dirty="0"/>
              <a:t>: publicly available Reddit submissions (42 GB)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hlinkClick r:id="rId5"/>
              </a:rPr>
              <a:t>Wikipedia XML Data</a:t>
            </a:r>
            <a:r>
              <a:rPr lang="en-US" dirty="0"/>
              <a:t>: complete copy of all Wikimedia wikis, in the form of </a:t>
            </a:r>
            <a:r>
              <a:rPr lang="en-US" dirty="0" err="1"/>
              <a:t>wikitext</a:t>
            </a:r>
            <a:r>
              <a:rPr lang="en-US" dirty="0"/>
              <a:t> source and metadata embedded in XML. (500 GB)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4804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97CD-AF18-654F-8BCF-B1CBF27D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NLP Terms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3E2A9C-5150-7A41-85E2-DD3E05CCCB3F}"/>
              </a:ext>
            </a:extLst>
          </p:cNvPr>
          <p:cNvSpPr txBox="1">
            <a:spLocks/>
          </p:cNvSpPr>
          <p:nvPr/>
        </p:nvSpPr>
        <p:spPr>
          <a:xfrm>
            <a:off x="5747657" y="4450821"/>
            <a:ext cx="6072636" cy="1418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Feature vector: </a:t>
            </a:r>
            <a:r>
              <a:rPr lang="en-US" sz="2800" dirty="0"/>
              <a:t>A numeric array that ML models use for different tasks such as training and prediction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5443B-4C44-A943-9382-899E3C97E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6" r="6563"/>
          <a:stretch/>
        </p:blipFill>
        <p:spPr>
          <a:xfrm>
            <a:off x="5747657" y="1057334"/>
            <a:ext cx="5145006" cy="3291889"/>
          </a:xfrm>
          <a:prstGeom prst="rect">
            <a:avLst/>
          </a:prstGeom>
        </p:spPr>
      </p:pic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266D8B9-54FA-FD4F-8D2A-03838D0FEEF1}"/>
              </a:ext>
            </a:extLst>
          </p:cNvPr>
          <p:cNvSpPr txBox="1">
            <a:spLocks/>
          </p:cNvSpPr>
          <p:nvPr/>
        </p:nvSpPr>
        <p:spPr>
          <a:xfrm>
            <a:off x="695914" y="4450821"/>
            <a:ext cx="4472986" cy="987472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Token: 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Words or phrases extracted from documents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5679E3-6305-4545-A88E-154C9CE02B4A}"/>
              </a:ext>
            </a:extLst>
          </p:cNvPr>
          <p:cNvGrpSpPr/>
          <p:nvPr/>
        </p:nvGrpSpPr>
        <p:grpSpPr>
          <a:xfrm>
            <a:off x="862804" y="1569076"/>
            <a:ext cx="4161922" cy="2893217"/>
            <a:chOff x="862804" y="1569076"/>
            <a:chExt cx="4161922" cy="28932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349426-98FD-7347-8291-B77BF7AC72A3}"/>
                </a:ext>
              </a:extLst>
            </p:cNvPr>
            <p:cNvSpPr txBox="1"/>
            <p:nvPr/>
          </p:nvSpPr>
          <p:spPr>
            <a:xfrm>
              <a:off x="862804" y="1569076"/>
              <a:ext cx="4114800" cy="28529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n-US" sz="1400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70D615-B9AC-294E-839A-E11784768B15}"/>
                </a:ext>
              </a:extLst>
            </p:cNvPr>
            <p:cNvSpPr txBox="1"/>
            <p:nvPr/>
          </p:nvSpPr>
          <p:spPr>
            <a:xfrm rot="20143275">
              <a:off x="910637" y="1751948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every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671A75-B300-B340-8B70-540CBAA26FE2}"/>
                </a:ext>
              </a:extLst>
            </p:cNvPr>
            <p:cNvSpPr txBox="1"/>
            <p:nvPr/>
          </p:nvSpPr>
          <p:spPr>
            <a:xfrm>
              <a:off x="1029099" y="2177843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sense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C9F519-7029-2248-9557-E6FCBFD3BE6C}"/>
                </a:ext>
              </a:extLst>
            </p:cNvPr>
            <p:cNvSpPr txBox="1"/>
            <p:nvPr/>
          </p:nvSpPr>
          <p:spPr>
            <a:xfrm rot="16465780">
              <a:off x="1622968" y="2371560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word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199BC-D966-B346-BA85-EC9BB8AA8974}"/>
                </a:ext>
              </a:extLst>
            </p:cNvPr>
            <p:cNvSpPr txBox="1"/>
            <p:nvPr/>
          </p:nvSpPr>
          <p:spPr>
            <a:xfrm rot="20114611">
              <a:off x="1029099" y="2489027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tool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8A13B2-BF90-2C40-88F9-2640FABBB1ED}"/>
                </a:ext>
              </a:extLst>
            </p:cNvPr>
            <p:cNvSpPr txBox="1"/>
            <p:nvPr/>
          </p:nvSpPr>
          <p:spPr>
            <a:xfrm rot="19839614">
              <a:off x="2265314" y="2841653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home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CAA37E-9D4C-4C42-B0EF-E1FADC59E487}"/>
                </a:ext>
              </a:extLst>
            </p:cNvPr>
            <p:cNvSpPr txBox="1"/>
            <p:nvPr/>
          </p:nvSpPr>
          <p:spPr>
            <a:xfrm rot="2198176">
              <a:off x="2307436" y="2062880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A5A71E-B5CC-C443-BECB-33424AEFABC4}"/>
                </a:ext>
              </a:extLst>
            </p:cNvPr>
            <p:cNvSpPr txBox="1"/>
            <p:nvPr/>
          </p:nvSpPr>
          <p:spPr>
            <a:xfrm>
              <a:off x="1213034" y="2760306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79D8E-821B-0B44-8101-36E822ECEB95}"/>
                </a:ext>
              </a:extLst>
            </p:cNvPr>
            <p:cNvSpPr txBox="1"/>
            <p:nvPr/>
          </p:nvSpPr>
          <p:spPr>
            <a:xfrm rot="3243556">
              <a:off x="2953742" y="2505319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time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63D5-8E6D-784D-B17D-C6DE989B0AC3}"/>
                </a:ext>
              </a:extLst>
            </p:cNvPr>
            <p:cNvSpPr txBox="1"/>
            <p:nvPr/>
          </p:nvSpPr>
          <p:spPr>
            <a:xfrm rot="4382591">
              <a:off x="1732159" y="3065272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soft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DC1803-637D-2246-9B53-D397139759D2}"/>
                </a:ext>
              </a:extLst>
            </p:cNvPr>
            <p:cNvSpPr txBox="1"/>
            <p:nvPr/>
          </p:nvSpPr>
          <p:spPr>
            <a:xfrm rot="19898378">
              <a:off x="1045866" y="3145517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science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4BE2CA-529B-BF4C-9A18-1A4DDCDA476C}"/>
                </a:ext>
              </a:extLst>
            </p:cNvPr>
            <p:cNvSpPr txBox="1"/>
            <p:nvPr/>
          </p:nvSpPr>
          <p:spPr>
            <a:xfrm rot="2523873">
              <a:off x="2226650" y="3172403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piece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40C3DE-4C87-1E41-B6BF-821B7F0B6553}"/>
                </a:ext>
              </a:extLst>
            </p:cNvPr>
            <p:cNvSpPr txBox="1"/>
            <p:nvPr/>
          </p:nvSpPr>
          <p:spPr>
            <a:xfrm rot="13221115">
              <a:off x="2817711" y="3074054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none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694883-3202-8A41-8D15-DCE176F1F0EA}"/>
                </a:ext>
              </a:extLst>
            </p:cNvPr>
            <p:cNvSpPr txBox="1"/>
            <p:nvPr/>
          </p:nvSpPr>
          <p:spPr>
            <a:xfrm rot="17617535">
              <a:off x="2564066" y="2120938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always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67357-010E-304A-B870-1363E4BCA8E3}"/>
                </a:ext>
              </a:extLst>
            </p:cNvPr>
            <p:cNvSpPr txBox="1"/>
            <p:nvPr/>
          </p:nvSpPr>
          <p:spPr>
            <a:xfrm rot="821708">
              <a:off x="2535177" y="1751452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electric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95B538-ABBF-DC4F-92E4-6B63B0B171D1}"/>
                </a:ext>
              </a:extLst>
            </p:cNvPr>
            <p:cNvSpPr txBox="1"/>
            <p:nvPr/>
          </p:nvSpPr>
          <p:spPr>
            <a:xfrm rot="659975">
              <a:off x="1523521" y="1782914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bike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20F58C-5A1E-D84F-A485-CABE39E56F7E}"/>
                </a:ext>
              </a:extLst>
            </p:cNvPr>
            <p:cNvSpPr txBox="1"/>
            <p:nvPr/>
          </p:nvSpPr>
          <p:spPr>
            <a:xfrm rot="20952758">
              <a:off x="2066706" y="2391565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turn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A78FF7-41A9-0240-87EF-25FED879A87B}"/>
                </a:ext>
              </a:extLst>
            </p:cNvPr>
            <p:cNvSpPr txBox="1"/>
            <p:nvPr/>
          </p:nvSpPr>
          <p:spPr>
            <a:xfrm rot="2717738">
              <a:off x="905866" y="3542109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 cake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5D981-038C-E145-B61E-636B33C87CDA}"/>
                </a:ext>
              </a:extLst>
            </p:cNvPr>
            <p:cNvSpPr txBox="1"/>
            <p:nvPr/>
          </p:nvSpPr>
          <p:spPr>
            <a:xfrm rot="1275588">
              <a:off x="3393497" y="2567313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A601BF-C0CD-8E41-9963-AC863DDEC55C}"/>
                </a:ext>
              </a:extLst>
            </p:cNvPr>
            <p:cNvSpPr txBox="1"/>
            <p:nvPr/>
          </p:nvSpPr>
          <p:spPr>
            <a:xfrm rot="19808033">
              <a:off x="3298638" y="2314215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hard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4084DF-9529-3947-816D-962F14E24034}"/>
                </a:ext>
              </a:extLst>
            </p:cNvPr>
            <p:cNvSpPr txBox="1"/>
            <p:nvPr/>
          </p:nvSpPr>
          <p:spPr>
            <a:xfrm rot="1257946">
              <a:off x="3135724" y="2072477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like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06FD74-DE61-3C45-A17E-0EA406F19DBB}"/>
                </a:ext>
              </a:extLst>
            </p:cNvPr>
            <p:cNvSpPr txBox="1"/>
            <p:nvPr/>
          </p:nvSpPr>
          <p:spPr>
            <a:xfrm rot="410307">
              <a:off x="1331035" y="3393928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foot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4103AC-5B17-DB41-841E-73F43883DF01}"/>
                </a:ext>
              </a:extLst>
            </p:cNvPr>
            <p:cNvSpPr txBox="1"/>
            <p:nvPr/>
          </p:nvSpPr>
          <p:spPr>
            <a:xfrm rot="4382591">
              <a:off x="3366747" y="1845801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salad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990CCB-4678-204A-BD6F-428ECCB94E1C}"/>
                </a:ext>
              </a:extLst>
            </p:cNvPr>
            <p:cNvSpPr txBox="1"/>
            <p:nvPr/>
          </p:nvSpPr>
          <p:spPr>
            <a:xfrm rot="1647641">
              <a:off x="3754408" y="1855654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come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E47086-B8E7-3641-838C-520616A99164}"/>
                </a:ext>
              </a:extLst>
            </p:cNvPr>
            <p:cNvSpPr txBox="1"/>
            <p:nvPr/>
          </p:nvSpPr>
          <p:spPr>
            <a:xfrm rot="978092">
              <a:off x="2134568" y="3496665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late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B8D025-3CB3-5442-9DE0-066FC6F7FA20}"/>
                </a:ext>
              </a:extLst>
            </p:cNvPr>
            <p:cNvSpPr txBox="1"/>
            <p:nvPr/>
          </p:nvSpPr>
          <p:spPr>
            <a:xfrm rot="18776445">
              <a:off x="4086709" y="1840541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early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5895A0-7AEB-5C44-944F-6FB4EC340A0B}"/>
                </a:ext>
              </a:extLst>
            </p:cNvPr>
            <p:cNvSpPr txBox="1"/>
            <p:nvPr/>
          </p:nvSpPr>
          <p:spPr>
            <a:xfrm rot="7371318">
              <a:off x="4058503" y="3788408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phone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6FC800-75C9-7146-A63D-F0BCF5E7C476}"/>
                </a:ext>
              </a:extLst>
            </p:cNvPr>
            <p:cNvSpPr txBox="1"/>
            <p:nvPr/>
          </p:nvSpPr>
          <p:spPr>
            <a:xfrm rot="1208120">
              <a:off x="4018089" y="2331732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doctor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24B713-1D2E-0A41-9263-CE3DDF8DDE0A}"/>
                </a:ext>
              </a:extLst>
            </p:cNvPr>
            <p:cNvSpPr txBox="1"/>
            <p:nvPr/>
          </p:nvSpPr>
          <p:spPr>
            <a:xfrm rot="19350487">
              <a:off x="3060205" y="3027605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pay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E5A085-C3C5-7849-BEFB-EEB1476A87CD}"/>
                </a:ext>
              </a:extLst>
            </p:cNvPr>
            <p:cNvSpPr txBox="1"/>
            <p:nvPr/>
          </p:nvSpPr>
          <p:spPr>
            <a:xfrm rot="17862553">
              <a:off x="2286968" y="3649065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go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FA9AD3-613F-2944-A104-B4FB4327DD25}"/>
                </a:ext>
              </a:extLst>
            </p:cNvPr>
            <p:cNvSpPr txBox="1"/>
            <p:nvPr/>
          </p:nvSpPr>
          <p:spPr>
            <a:xfrm rot="20947931">
              <a:off x="911135" y="3902521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he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8D919C-BF9E-0D4A-BC49-C31FE45AFFCD}"/>
                </a:ext>
              </a:extLst>
            </p:cNvPr>
            <p:cNvSpPr txBox="1"/>
            <p:nvPr/>
          </p:nvSpPr>
          <p:spPr>
            <a:xfrm rot="19350487">
              <a:off x="4254673" y="2372328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code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70F13F-8608-C240-9B14-EAFF1852278C}"/>
                </a:ext>
              </a:extLst>
            </p:cNvPr>
            <p:cNvSpPr txBox="1"/>
            <p:nvPr/>
          </p:nvSpPr>
          <p:spPr>
            <a:xfrm rot="1016995">
              <a:off x="4239109" y="1992941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part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73976E-0C8C-8F48-B355-478C8DCE1EE3}"/>
                </a:ext>
              </a:extLst>
            </p:cNvPr>
            <p:cNvSpPr txBox="1"/>
            <p:nvPr/>
          </p:nvSpPr>
          <p:spPr>
            <a:xfrm rot="1273427">
              <a:off x="2726326" y="3619687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dress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A9D974-7783-0C47-B558-40ECD2254817}"/>
                </a:ext>
              </a:extLst>
            </p:cNvPr>
            <p:cNvSpPr txBox="1"/>
            <p:nvPr/>
          </p:nvSpPr>
          <p:spPr>
            <a:xfrm rot="1957423">
              <a:off x="3847808" y="2853378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line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ECC4BA-1263-2D49-9AAD-66E8D9A5BA35}"/>
                </a:ext>
              </a:extLst>
            </p:cNvPr>
            <p:cNvSpPr txBox="1"/>
            <p:nvPr/>
          </p:nvSpPr>
          <p:spPr>
            <a:xfrm rot="20017093">
              <a:off x="3492710" y="3124255"/>
              <a:ext cx="86575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comedy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C68776-C778-0A41-9123-9674E7F397FF}"/>
                </a:ext>
              </a:extLst>
            </p:cNvPr>
            <p:cNvSpPr txBox="1"/>
            <p:nvPr/>
          </p:nvSpPr>
          <p:spPr>
            <a:xfrm rot="14575409">
              <a:off x="1472238" y="3846604"/>
              <a:ext cx="9236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balance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E2A0B0-ACD2-4748-9A6F-018A25650181}"/>
                </a:ext>
              </a:extLst>
            </p:cNvPr>
            <p:cNvSpPr txBox="1"/>
            <p:nvPr/>
          </p:nvSpPr>
          <p:spPr>
            <a:xfrm rot="5400000">
              <a:off x="1778123" y="1835389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party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2FEE21-D192-634B-BE15-41A34F1F4DC1}"/>
                </a:ext>
              </a:extLst>
            </p:cNvPr>
            <p:cNvSpPr txBox="1"/>
            <p:nvPr/>
          </p:nvSpPr>
          <p:spPr>
            <a:xfrm rot="1577726">
              <a:off x="2402894" y="2740162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time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69413B-23D9-8A47-837C-462B3E0E718D}"/>
                </a:ext>
              </a:extLst>
            </p:cNvPr>
            <p:cNvSpPr txBox="1"/>
            <p:nvPr/>
          </p:nvSpPr>
          <p:spPr>
            <a:xfrm rot="20365521">
              <a:off x="1765570" y="3727157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sense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DC81F7-CC62-164B-B9CF-18BF841D2D91}"/>
                </a:ext>
              </a:extLst>
            </p:cNvPr>
            <p:cNvSpPr txBox="1"/>
            <p:nvPr/>
          </p:nvSpPr>
          <p:spPr>
            <a:xfrm rot="2175135">
              <a:off x="3699482" y="3879557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cold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FDA12A-D277-8443-BD1D-E4F2D88AD3D2}"/>
                </a:ext>
              </a:extLst>
            </p:cNvPr>
            <p:cNvSpPr txBox="1"/>
            <p:nvPr/>
          </p:nvSpPr>
          <p:spPr>
            <a:xfrm rot="20615172">
              <a:off x="3899763" y="3403438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debt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7BCB9C-0412-4C4E-B9CA-BB929C889694}"/>
                </a:ext>
              </a:extLst>
            </p:cNvPr>
            <p:cNvSpPr txBox="1"/>
            <p:nvPr/>
          </p:nvSpPr>
          <p:spPr>
            <a:xfrm rot="19070493">
              <a:off x="3057900" y="3700386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sun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D40926-47C7-6546-BADF-A8F1A1888979}"/>
                </a:ext>
              </a:extLst>
            </p:cNvPr>
            <p:cNvSpPr txBox="1"/>
            <p:nvPr/>
          </p:nvSpPr>
          <p:spPr>
            <a:xfrm rot="403738">
              <a:off x="2406553" y="3947638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tech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EC1D32-AF97-524F-B47C-43410F9B1B18}"/>
                </a:ext>
              </a:extLst>
            </p:cNvPr>
            <p:cNvSpPr txBox="1"/>
            <p:nvPr/>
          </p:nvSpPr>
          <p:spPr>
            <a:xfrm rot="20652811">
              <a:off x="3333172" y="3990795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equal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502A7B-5F8B-9041-AE57-E245145D4B2F}"/>
                </a:ext>
              </a:extLst>
            </p:cNvPr>
            <p:cNvSpPr txBox="1"/>
            <p:nvPr/>
          </p:nvSpPr>
          <p:spPr>
            <a:xfrm rot="2536546">
              <a:off x="4287324" y="2850366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ball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F04885-B460-5240-A1AB-268D6D670356}"/>
                </a:ext>
              </a:extLst>
            </p:cNvPr>
            <p:cNvSpPr txBox="1"/>
            <p:nvPr/>
          </p:nvSpPr>
          <p:spPr>
            <a:xfrm rot="2536546">
              <a:off x="4250534" y="3822582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call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32478-92E4-2A49-8F2B-AE466C86EC45}"/>
                </a:ext>
              </a:extLst>
            </p:cNvPr>
            <p:cNvSpPr txBox="1"/>
            <p:nvPr/>
          </p:nvSpPr>
          <p:spPr>
            <a:xfrm rot="21363296">
              <a:off x="4261040" y="3454716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lane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DB799D-ACAE-5348-A4FF-741374E1F51A}"/>
                </a:ext>
              </a:extLst>
            </p:cNvPr>
            <p:cNvSpPr txBox="1"/>
            <p:nvPr/>
          </p:nvSpPr>
          <p:spPr>
            <a:xfrm rot="18192921">
              <a:off x="1102619" y="3891168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cook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85BBEE-ECF9-9149-9F21-9D689AD74D6D}"/>
                </a:ext>
              </a:extLst>
            </p:cNvPr>
            <p:cNvSpPr txBox="1"/>
            <p:nvPr/>
          </p:nvSpPr>
          <p:spPr>
            <a:xfrm rot="4115164">
              <a:off x="2687577" y="1903852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next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C0FCE7-7E86-3447-A3F5-CBE50DC6FBC5}"/>
                </a:ext>
              </a:extLst>
            </p:cNvPr>
            <p:cNvSpPr txBox="1"/>
            <p:nvPr/>
          </p:nvSpPr>
          <p:spPr>
            <a:xfrm rot="1833606">
              <a:off x="2503497" y="3240732"/>
              <a:ext cx="77005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term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0A06FCD-993F-9748-A585-51D06DEF81F2}"/>
                </a:ext>
              </a:extLst>
            </p:cNvPr>
            <p:cNvSpPr txBox="1"/>
            <p:nvPr/>
          </p:nvSpPr>
          <p:spPr>
            <a:xfrm rot="17593120">
              <a:off x="908230" y="2912706"/>
              <a:ext cx="69272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smart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82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with Text Data</a:t>
            </a:r>
          </a:p>
        </p:txBody>
      </p:sp>
    </p:spTree>
    <p:extLst>
      <p:ext uri="{BB962C8B-B14F-4D97-AF65-F5344CB8AC3E}">
        <p14:creationId xmlns:p14="http://schemas.microsoft.com/office/powerpoint/2010/main" val="273821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3F3C-440D-6247-B63B-13C8F473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FC62A-AA48-974A-8080-8755EB669C2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ML models need </a:t>
            </a:r>
            <a:r>
              <a:rPr lang="en-US" sz="2400" b="1" dirty="0"/>
              <a:t>well-defined numerical data.</a:t>
            </a:r>
            <a:endParaRPr lang="en-US" sz="24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66C02-7F9C-B94F-9B24-D8B3B40F0582}"/>
              </a:ext>
            </a:extLst>
          </p:cNvPr>
          <p:cNvGrpSpPr/>
          <p:nvPr/>
        </p:nvGrpSpPr>
        <p:grpSpPr>
          <a:xfrm>
            <a:off x="496878" y="2900900"/>
            <a:ext cx="11054902" cy="1834291"/>
            <a:chOff x="808083" y="3931866"/>
            <a:chExt cx="11054902" cy="18342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0EF005-E691-294E-BB49-9C8FA2A717A3}"/>
                </a:ext>
              </a:extLst>
            </p:cNvPr>
            <p:cNvSpPr/>
            <p:nvPr/>
          </p:nvSpPr>
          <p:spPr>
            <a:xfrm>
              <a:off x="808083" y="3934805"/>
              <a:ext cx="1674122" cy="11834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Text 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A49595-0C85-2A4E-BFAE-0A6A7DFB8683}"/>
                </a:ext>
              </a:extLst>
            </p:cNvPr>
            <p:cNvSpPr/>
            <p:nvPr/>
          </p:nvSpPr>
          <p:spPr>
            <a:xfrm>
              <a:off x="6425198" y="3931866"/>
              <a:ext cx="2217420" cy="1185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Vectorization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(Convert to numbers)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B2498E-0EC8-374A-9030-7411C9853CC0}"/>
                </a:ext>
              </a:extLst>
            </p:cNvPr>
            <p:cNvSpPr/>
            <p:nvPr/>
          </p:nvSpPr>
          <p:spPr>
            <a:xfrm>
              <a:off x="9335405" y="3934044"/>
              <a:ext cx="2315308" cy="11834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Train ML Model using numerical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45D872-896E-444B-AAE7-5F5EF3D877A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642618" y="4524681"/>
              <a:ext cx="692787" cy="1089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A52020-7DAC-FC48-8A6F-A6249826E115}"/>
                </a:ext>
              </a:extLst>
            </p:cNvPr>
            <p:cNvSpPr/>
            <p:nvPr/>
          </p:nvSpPr>
          <p:spPr>
            <a:xfrm>
              <a:off x="3095070" y="3932628"/>
              <a:ext cx="2914555" cy="1185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Text preprocessing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(Cleaning and formatting)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12C10D-8F24-1D4B-A82C-4DEA63C596D8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2482205" y="4525443"/>
              <a:ext cx="612865" cy="1088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B368EA-ED63-3943-9FD5-9B7A98C94E4B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6009625" y="4524681"/>
              <a:ext cx="415573" cy="76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47D54D-7FBD-4E48-9CC3-4BAEAFDAB26E}"/>
                </a:ext>
              </a:extLst>
            </p:cNvPr>
            <p:cNvSpPr/>
            <p:nvPr/>
          </p:nvSpPr>
          <p:spPr>
            <a:xfrm>
              <a:off x="6815602" y="5304492"/>
              <a:ext cx="14366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Bag of Words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8FFCC-91D9-7841-B1D8-7062AE575CF8}"/>
                </a:ext>
              </a:extLst>
            </p:cNvPr>
            <p:cNvSpPr/>
            <p:nvPr/>
          </p:nvSpPr>
          <p:spPr>
            <a:xfrm>
              <a:off x="3228106" y="5181381"/>
              <a:ext cx="26484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Stop words removal,</a:t>
              </a:r>
            </a:p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Stemming, Lemmatization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5B8F43-9304-4348-838A-3DF8E88182B4}"/>
                </a:ext>
              </a:extLst>
            </p:cNvPr>
            <p:cNvSpPr/>
            <p:nvPr/>
          </p:nvSpPr>
          <p:spPr>
            <a:xfrm>
              <a:off x="9123132" y="5181382"/>
              <a:ext cx="273985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K Nearest Neighbors (KNN),</a:t>
              </a:r>
            </a:p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Neural Network,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1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43453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4E23-4B6C-4F44-87CC-E79C5494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9909-1146-1C4F-B821-F3DD959339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dirty="0"/>
              <a:t>Splits text/document into small parts by white space and punctuation. </a:t>
            </a:r>
          </a:p>
          <a:p>
            <a:endParaRPr lang="en-US" dirty="0"/>
          </a:p>
          <a:p>
            <a:r>
              <a:rPr lang="en-US" sz="2400" b="1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These tokens will be used in the next steps in the pipeline.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876384-6DCD-1E49-81A3-49F2406D46D3}"/>
              </a:ext>
            </a:extLst>
          </p:cNvPr>
          <p:cNvGraphicFramePr>
            <a:graphicFrameLocks noGrp="1"/>
          </p:cNvGraphicFramePr>
          <p:nvPr/>
        </p:nvGraphicFramePr>
        <p:xfrm>
          <a:off x="908394" y="3101652"/>
          <a:ext cx="10431114" cy="1322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Sentence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Tokens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“I</a:t>
                      </a:r>
                      <a:r>
                        <a:rPr lang="en-US" sz="2800" baseline="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don’t like eggs.”</a:t>
                      </a:r>
                      <a:endParaRPr lang="en-US" sz="2800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8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“I”, “do”, “</a:t>
                      </a:r>
                      <a:r>
                        <a:rPr lang="en-US" sz="2800" dirty="0" err="1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n’t</a:t>
                      </a:r>
                      <a:r>
                        <a:rPr lang="en-US" sz="2800" dirty="0"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”, “like”, “eggs”, “.”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37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1BEC974F34D242BB95F6E29A87E0AE" ma:contentTypeVersion="16" ma:contentTypeDescription="Create a new document." ma:contentTypeScope="" ma:versionID="8fc9fac134b16838afe19c50f5b9eeb8">
  <xsd:schema xmlns:xsd="http://www.w3.org/2001/XMLSchema" xmlns:xs="http://www.w3.org/2001/XMLSchema" xmlns:p="http://schemas.microsoft.com/office/2006/metadata/properties" xmlns:ns3="e74cb5e0-b01e-4f24-b0d0-61b7093099f2" xmlns:ns4="862571d8-afe2-4567-826c-afa89cea347f" targetNamespace="http://schemas.microsoft.com/office/2006/metadata/properties" ma:root="true" ma:fieldsID="deb17433df1b11f4a19e9f4a1d8a3d42" ns3:_="" ns4:_="">
    <xsd:import namespace="e74cb5e0-b01e-4f24-b0d0-61b7093099f2"/>
    <xsd:import namespace="862571d8-afe2-4567-826c-afa89cea347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MediaServiceSearchPropertie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cb5e0-b01e-4f24-b0d0-61b7093099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571d8-afe2-4567-826c-afa89cea3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62571d8-afe2-4567-826c-afa89cea347f" xsi:nil="true"/>
  </documentManagement>
</p:properties>
</file>

<file path=customXml/itemProps1.xml><?xml version="1.0" encoding="utf-8"?>
<ds:datastoreItem xmlns:ds="http://schemas.openxmlformats.org/officeDocument/2006/customXml" ds:itemID="{19452D9D-BE53-4FCB-AD62-FA2C242CA2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4cb5e0-b01e-4f24-b0d0-61b7093099f2"/>
    <ds:schemaRef ds:uri="862571d8-afe2-4567-826c-afa89cea34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02D945-633F-4003-B138-81AA319D9F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B5D4E5-F8EA-4004-A47D-E479F5F9680D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e74cb5e0-b01e-4f24-b0d0-61b7093099f2"/>
    <ds:schemaRef ds:uri="http://schemas.openxmlformats.org/package/2006/metadata/core-properties"/>
    <ds:schemaRef ds:uri="862571d8-afe2-4567-826c-afa89cea347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1027</Words>
  <Application>Microsoft Office PowerPoint</Application>
  <PresentationFormat>Widescreen</PresentationFormat>
  <Paragraphs>183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Amazon Ember</vt:lpstr>
      <vt:lpstr>Amazon Ember Display</vt:lpstr>
      <vt:lpstr>Amazon Ember Display Light</vt:lpstr>
      <vt:lpstr>Amazon Ember Light</vt:lpstr>
      <vt:lpstr>Amazon Ember Medium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Some NLP Terms</vt:lpstr>
      <vt:lpstr>Some NLP Terms</vt:lpstr>
      <vt:lpstr>PowerPoint Presentation</vt:lpstr>
      <vt:lpstr>Machine Learning with Text Data</vt:lpstr>
      <vt:lpstr>PowerPoint Presentation</vt:lpstr>
      <vt:lpstr>Tokenization</vt:lpstr>
      <vt:lpstr>Stop Words Removal</vt:lpstr>
      <vt:lpstr>Stop Words Removal</vt:lpstr>
      <vt:lpstr>Stop Words Removal</vt:lpstr>
      <vt:lpstr>Stop Words Removal</vt:lpstr>
      <vt:lpstr>Stemming</vt:lpstr>
      <vt:lpstr>Lemmatization</vt:lpstr>
      <vt:lpstr>Stemming vs. Lemmatization</vt:lpstr>
      <vt:lpstr>Text Processing – 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</cp:revision>
  <dcterms:created xsi:type="dcterms:W3CDTF">2023-01-18T11:01:05Z</dcterms:created>
  <dcterms:modified xsi:type="dcterms:W3CDTF">2023-01-18T11:47:24Z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0x0101001E1BEC974F34D242BB95F6E29A87E0AE</vt:lpwstr>
  </property>
</Properties>
</file>